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8" r:id="rId11"/>
    <p:sldId id="269" r:id="rId12"/>
    <p:sldId id="270" r:id="rId13"/>
    <p:sldId id="271" r:id="rId14"/>
    <p:sldId id="274" r:id="rId15"/>
    <p:sldId id="276" r:id="rId16"/>
    <p:sldId id="272" r:id="rId17"/>
  </p:sldIdLst>
  <p:sldSz cx="19010313" cy="10693400"/>
  <p:notesSz cx="7556500" cy="10693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344">
          <p15:clr>
            <a:srgbClr val="A4A3A4"/>
          </p15:clr>
        </p15:guide>
        <p15:guide id="2" pos="11124">
          <p15:clr>
            <a:srgbClr val="A4A3A4"/>
          </p15:clr>
        </p15:guide>
        <p15:guide id="3" orient="horz" pos="6344">
          <p15:clr>
            <a:srgbClr val="A4A3A4"/>
          </p15:clr>
        </p15:guide>
        <p15:guide id="4" pos="61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A189720-F922-4C3D-AA7F-55C6E862F6AB}">
  <a:tblStyle styleId="{5A189720-F922-4C3D-AA7F-55C6E862F6A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05" autoAdjust="0"/>
    <p:restoredTop sz="94660"/>
  </p:normalViewPr>
  <p:slideViewPr>
    <p:cSldViewPr snapToGrid="0">
      <p:cViewPr>
        <p:scale>
          <a:sx n="44" d="100"/>
          <a:sy n="44" d="100"/>
        </p:scale>
        <p:origin x="-780" y="-90"/>
      </p:cViewPr>
      <p:guideLst>
        <p:guide orient="horz" pos="344"/>
        <p:guide orient="horz" pos="6344"/>
        <p:guide pos="11124"/>
        <p:guide pos="61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47" d="100"/>
          <a:sy n="47" d="100"/>
        </p:scale>
        <p:origin x="-2982" y="-114"/>
      </p:cViewPr>
      <p:guideLst>
        <p:guide orient="horz" pos="3368"/>
        <p:guide pos="238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2.gif>
</file>

<file path=ppt/media/image3.jpeg>
</file>

<file path=ppt/media/image4.jpeg>
</file>

<file path=ppt/media/image5.png>
</file>

<file path=ppt/media/image6.jpeg>
</file>

<file path=ppt/media/image7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275013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279900" y="0"/>
            <a:ext cx="3275013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6825"/>
            <a:ext cx="3275013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9900" y="10156825"/>
            <a:ext cx="3275013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92690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4279900" y="10156825"/>
            <a:ext cx="3275013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3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4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5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6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7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9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0:notes"/>
          <p:cNvSpPr txBox="1">
            <a:spLocks noGrp="1"/>
          </p:cNvSpPr>
          <p:nvPr>
            <p:ph type="body" idx="1"/>
          </p:nvPr>
        </p:nvSpPr>
        <p:spPr>
          <a:xfrm>
            <a:off x="755650" y="5146675"/>
            <a:ext cx="6045200" cy="42100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" y="1336675"/>
            <a:ext cx="6413500" cy="36083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11122724" y="3050857"/>
            <a:ext cx="9062162" cy="409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2805712" y="-929427"/>
            <a:ext cx="9062162" cy="12059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1306959" y="569326"/>
            <a:ext cx="16396395" cy="2066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306959" y="2846623"/>
            <a:ext cx="16396395" cy="6784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297058" y="2665925"/>
            <a:ext cx="16396395" cy="4448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5"/>
              <a:buFont typeface="Calibri"/>
              <a:buNone/>
              <a:defRPr sz="935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1297058" y="7156164"/>
            <a:ext cx="16396395" cy="2339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rgbClr val="888888"/>
              </a:buClr>
              <a:buSzPts val="3742"/>
              <a:buNone/>
              <a:defRPr sz="3741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rgbClr val="888888"/>
              </a:buClr>
              <a:buSzPts val="3118"/>
              <a:buNone/>
              <a:defRPr sz="3118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rgbClr val="888888"/>
              </a:buClr>
              <a:buSzPts val="2807"/>
              <a:buNone/>
              <a:defRPr sz="2807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rgbClr val="888888"/>
              </a:buClr>
              <a:buSzPts val="2495"/>
              <a:buNone/>
              <a:defRPr sz="2495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rgbClr val="888888"/>
              </a:buClr>
              <a:buSzPts val="2495"/>
              <a:buNone/>
              <a:defRPr sz="2495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rgbClr val="888888"/>
              </a:buClr>
              <a:buSzPts val="2495"/>
              <a:buNone/>
              <a:defRPr sz="2495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rgbClr val="888888"/>
              </a:buClr>
              <a:buSzPts val="2495"/>
              <a:buNone/>
              <a:defRPr sz="2495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rgbClr val="888888"/>
              </a:buClr>
              <a:buSzPts val="2495"/>
              <a:buNone/>
              <a:defRPr sz="2495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rgbClr val="888888"/>
              </a:buClr>
              <a:buSzPts val="2495"/>
              <a:buNone/>
              <a:defRPr sz="2495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1306959" y="569326"/>
            <a:ext cx="16396395" cy="2066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1306959" y="2846623"/>
            <a:ext cx="8079383" cy="6784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9623971" y="2846623"/>
            <a:ext cx="8079383" cy="6784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1309435" y="569326"/>
            <a:ext cx="16396395" cy="2066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1309436" y="2621369"/>
            <a:ext cx="8042253" cy="128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3742"/>
              <a:buNone/>
              <a:defRPr sz="3741" b="1"/>
            </a:lvl1pPr>
            <a:lvl2pPr marL="914400" lvl="1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None/>
              <a:defRPr sz="3118" b="1"/>
            </a:lvl2pPr>
            <a:lvl3pPr marL="1371600" lvl="2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807"/>
              <a:buNone/>
              <a:defRPr sz="2807" b="1"/>
            </a:lvl3pPr>
            <a:lvl4pPr marL="1828800" lvl="3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4pPr>
            <a:lvl5pPr marL="2286000" lvl="4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5pPr>
            <a:lvl6pPr marL="2743200" lvl="5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6pPr>
            <a:lvl7pPr marL="3200400" lvl="6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7pPr>
            <a:lvl8pPr marL="3657600" lvl="7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8pPr>
            <a:lvl9pPr marL="4114800" lvl="8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1309436" y="3906061"/>
            <a:ext cx="8042253" cy="5745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9623971" y="2621369"/>
            <a:ext cx="8081859" cy="128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3742"/>
              <a:buNone/>
              <a:defRPr sz="3741" b="1"/>
            </a:lvl1pPr>
            <a:lvl2pPr marL="914400" lvl="1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None/>
              <a:defRPr sz="3118" b="1"/>
            </a:lvl2pPr>
            <a:lvl3pPr marL="1371600" lvl="2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807"/>
              <a:buNone/>
              <a:defRPr sz="2807" b="1"/>
            </a:lvl3pPr>
            <a:lvl4pPr marL="1828800" lvl="3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4pPr>
            <a:lvl5pPr marL="2286000" lvl="4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5pPr>
            <a:lvl6pPr marL="2743200" lvl="5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6pPr>
            <a:lvl7pPr marL="3200400" lvl="6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7pPr>
            <a:lvl8pPr marL="3657600" lvl="7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8pPr>
            <a:lvl9pPr marL="4114800" lvl="8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9623971" y="3906061"/>
            <a:ext cx="8081859" cy="5745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306959" y="569326"/>
            <a:ext cx="16396395" cy="2066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1309436" y="712893"/>
            <a:ext cx="6131320" cy="2495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89"/>
              <a:buFont typeface="Calibri"/>
              <a:buNone/>
              <a:defRPr sz="498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8081859" y="1539652"/>
            <a:ext cx="9623971" cy="7599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545401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4989"/>
              <a:buChar char="•"/>
              <a:defRPr sz="4989"/>
            </a:lvl1pPr>
            <a:lvl2pPr marL="914400" lvl="1" indent="-505841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4366"/>
              <a:buChar char="•"/>
              <a:defRPr sz="4366"/>
            </a:lvl2pPr>
            <a:lvl3pPr marL="1371600" lvl="2" indent="-466217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742"/>
              <a:buChar char="•"/>
              <a:defRPr sz="3741"/>
            </a:lvl3pPr>
            <a:lvl4pPr marL="1828800" lvl="3" indent="-426592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Char char="•"/>
              <a:defRPr sz="3118"/>
            </a:lvl4pPr>
            <a:lvl5pPr marL="2286000" lvl="4" indent="-426592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Char char="•"/>
              <a:defRPr sz="3118"/>
            </a:lvl5pPr>
            <a:lvl6pPr marL="2743200" lvl="5" indent="-426592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Char char="•"/>
              <a:defRPr sz="3118"/>
            </a:lvl6pPr>
            <a:lvl7pPr marL="3200400" lvl="6" indent="-426592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Char char="•"/>
              <a:defRPr sz="3118"/>
            </a:lvl7pPr>
            <a:lvl8pPr marL="3657600" lvl="7" indent="-426592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Char char="•"/>
              <a:defRPr sz="3118"/>
            </a:lvl8pPr>
            <a:lvl9pPr marL="4114800" lvl="8" indent="-426592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Char char="•"/>
              <a:defRPr sz="3118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1309436" y="3208020"/>
            <a:ext cx="6131320" cy="594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/>
            </a:lvl1pPr>
            <a:lvl2pPr marL="914400" lvl="1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183"/>
              <a:buNone/>
              <a:defRPr sz="2183"/>
            </a:lvl2pPr>
            <a:lvl3pPr marL="1371600" lvl="2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71"/>
              <a:buNone/>
              <a:defRPr sz="1870"/>
            </a:lvl3pPr>
            <a:lvl4pPr marL="1828800" lvl="3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4pPr>
            <a:lvl5pPr marL="2286000" lvl="4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5pPr>
            <a:lvl6pPr marL="2743200" lvl="5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6pPr>
            <a:lvl7pPr marL="3200400" lvl="6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7pPr>
            <a:lvl8pPr marL="3657600" lvl="7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8pPr>
            <a:lvl9pPr marL="4114800" lvl="8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309436" y="712893"/>
            <a:ext cx="6131320" cy="2495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89"/>
              <a:buFont typeface="Calibri"/>
              <a:buNone/>
              <a:defRPr sz="498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8081859" y="1539652"/>
            <a:ext cx="9623971" cy="7599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4989"/>
              <a:buFont typeface="Arial"/>
              <a:buNone/>
              <a:defRPr sz="498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4366"/>
              <a:buFont typeface="Arial"/>
              <a:buNone/>
              <a:defRPr sz="43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742"/>
              <a:buFont typeface="Arial"/>
              <a:buNone/>
              <a:defRPr sz="37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Font typeface="Arial"/>
              <a:buNone/>
              <a:defRPr sz="31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Font typeface="Arial"/>
              <a:buNone/>
              <a:defRPr sz="31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Font typeface="Arial"/>
              <a:buNone/>
              <a:defRPr sz="31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Font typeface="Arial"/>
              <a:buNone/>
              <a:defRPr sz="31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Font typeface="Arial"/>
              <a:buNone/>
              <a:defRPr sz="31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Font typeface="Arial"/>
              <a:buNone/>
              <a:defRPr sz="31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309436" y="3208020"/>
            <a:ext cx="6131320" cy="594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2495"/>
              <a:buNone/>
              <a:defRPr sz="2495"/>
            </a:lvl1pPr>
            <a:lvl2pPr marL="914400" lvl="1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183"/>
              <a:buNone/>
              <a:defRPr sz="2183"/>
            </a:lvl2pPr>
            <a:lvl3pPr marL="1371600" lvl="2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71"/>
              <a:buNone/>
              <a:defRPr sz="1870"/>
            </a:lvl3pPr>
            <a:lvl4pPr marL="1828800" lvl="3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4pPr>
            <a:lvl5pPr marL="2286000" lvl="4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5pPr>
            <a:lvl6pPr marL="2743200" lvl="5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6pPr>
            <a:lvl7pPr marL="3200400" lvl="6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7pPr>
            <a:lvl8pPr marL="3657600" lvl="7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8pPr>
            <a:lvl9pPr marL="4114800" lvl="8" indent="-2286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559"/>
              <a:buNone/>
              <a:defRPr sz="1559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1306959" y="569326"/>
            <a:ext cx="16396395" cy="2066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6112725" y="-1959143"/>
            <a:ext cx="6784864" cy="16396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EAF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306959" y="569326"/>
            <a:ext cx="16396395" cy="2066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60"/>
              <a:buFont typeface="Calibri"/>
              <a:buNone/>
              <a:defRPr sz="68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306959" y="2846623"/>
            <a:ext cx="16396395" cy="6784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505841" algn="l" rtl="0">
              <a:lnSpc>
                <a:spcPct val="90000"/>
              </a:lnSpc>
              <a:spcBef>
                <a:spcPts val="1559"/>
              </a:spcBef>
              <a:spcAft>
                <a:spcPts val="0"/>
              </a:spcAft>
              <a:buClr>
                <a:schemeClr val="dk1"/>
              </a:buClr>
              <a:buSzPts val="4366"/>
              <a:buFont typeface="Arial"/>
              <a:buChar char="•"/>
              <a:defRPr sz="43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66217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742"/>
              <a:buFont typeface="Arial"/>
              <a:buChar char="•"/>
              <a:defRPr sz="37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26592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118"/>
              <a:buFont typeface="Arial"/>
              <a:buChar char="•"/>
              <a:defRPr sz="31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6844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807"/>
              <a:buFont typeface="Arial"/>
              <a:buChar char="•"/>
              <a:defRPr sz="280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6844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807"/>
              <a:buFont typeface="Arial"/>
              <a:buChar char="•"/>
              <a:defRPr sz="280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6844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807"/>
              <a:buFont typeface="Arial"/>
              <a:buChar char="•"/>
              <a:defRPr sz="280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6844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807"/>
              <a:buFont typeface="Arial"/>
              <a:buChar char="•"/>
              <a:defRPr sz="280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6844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807"/>
              <a:buFont typeface="Arial"/>
              <a:buChar char="•"/>
              <a:defRPr sz="280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6844" algn="l" rtl="0">
              <a:lnSpc>
                <a:spcPct val="90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2807"/>
              <a:buFont typeface="Arial"/>
              <a:buChar char="•"/>
              <a:defRPr sz="280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1306959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6297166" y="9911198"/>
            <a:ext cx="6415981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3426034" y="9911198"/>
            <a:ext cx="4277320" cy="569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7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eather-app-using-vanilla-javascript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WZNG8UomjSI&amp;feature=youtu.be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penweathermap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openweathermap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.unsplash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3"/>
          <p:cNvGrpSpPr/>
          <p:nvPr/>
        </p:nvGrpSpPr>
        <p:grpSpPr>
          <a:xfrm>
            <a:off x="-3939" y="2070100"/>
            <a:ext cx="15071695" cy="827992"/>
            <a:chOff x="-16184" y="8640158"/>
            <a:chExt cx="4045716" cy="439420"/>
          </a:xfrm>
        </p:grpSpPr>
        <p:sp>
          <p:nvSpPr>
            <p:cNvPr id="90" name="Google Shape;90;p13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Open Weather</a:t>
              </a: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3" name="Google Shape;93;p13"/>
          <p:cNvSpPr txBox="1"/>
          <p:nvPr/>
        </p:nvSpPr>
        <p:spPr>
          <a:xfrm>
            <a:off x="208756" y="698500"/>
            <a:ext cx="1127760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err="1" smtClean="0">
                <a:solidFill>
                  <a:srgbClr val="2F5496"/>
                </a:solidFill>
                <a:latin typeface="Times New Roman"/>
                <a:cs typeface="Times New Roman"/>
                <a:sym typeface="Times New Roman"/>
              </a:rPr>
              <a:t>Gharda</a:t>
            </a:r>
            <a:r>
              <a:rPr lang="en-US" sz="4000" dirty="0" smtClean="0">
                <a:solidFill>
                  <a:srgbClr val="2F5496"/>
                </a:solidFill>
                <a:latin typeface="Times New Roman"/>
                <a:cs typeface="Times New Roman"/>
                <a:sym typeface="Times New Roman"/>
              </a:rPr>
              <a:t> Institute Of Technology</a:t>
            </a:r>
            <a:endParaRPr/>
          </a:p>
        </p:txBody>
      </p:sp>
      <p:grpSp>
        <p:nvGrpSpPr>
          <p:cNvPr id="94" name="Google Shape;94;p13"/>
          <p:cNvGrpSpPr/>
          <p:nvPr/>
        </p:nvGrpSpPr>
        <p:grpSpPr>
          <a:xfrm>
            <a:off x="-19844" y="4221843"/>
            <a:ext cx="4134644" cy="667645"/>
            <a:chOff x="601553" y="8642689"/>
            <a:chExt cx="3734795" cy="354323"/>
          </a:xfrm>
        </p:grpSpPr>
        <p:sp>
          <p:nvSpPr>
            <p:cNvPr id="95" name="Google Shape;95;p13"/>
            <p:cNvSpPr/>
            <p:nvPr/>
          </p:nvSpPr>
          <p:spPr>
            <a:xfrm>
              <a:off x="601553" y="8642693"/>
              <a:ext cx="3321810" cy="354319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C55A11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	Presented by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3621605" y="8642689"/>
              <a:ext cx="714743" cy="354319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C55A11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13"/>
          <p:cNvGrpSpPr/>
          <p:nvPr/>
        </p:nvGrpSpPr>
        <p:grpSpPr>
          <a:xfrm>
            <a:off x="15247247" y="4245779"/>
            <a:ext cx="3782909" cy="667644"/>
            <a:chOff x="-301759" y="8642690"/>
            <a:chExt cx="4225122" cy="354322"/>
          </a:xfrm>
        </p:grpSpPr>
        <p:sp>
          <p:nvSpPr>
            <p:cNvPr id="98" name="Google Shape;98;p13"/>
            <p:cNvSpPr/>
            <p:nvPr/>
          </p:nvSpPr>
          <p:spPr>
            <a:xfrm>
              <a:off x="0" y="8642690"/>
              <a:ext cx="3923363" cy="354319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C55A11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	Guided by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-301759" y="8642693"/>
              <a:ext cx="714743" cy="354319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C55A11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13"/>
          <p:cNvSpPr txBox="1"/>
          <p:nvPr/>
        </p:nvSpPr>
        <p:spPr>
          <a:xfrm>
            <a:off x="317578" y="5257923"/>
            <a:ext cx="4419600" cy="2092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Shubham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Gundekar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(17)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Rutik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Khedekar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(30)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Omkar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Jadhav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(21)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Pranal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800" dirty="0" err="1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Gotal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(16)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3"/>
          <p:cNvSpPr txBox="1"/>
          <p:nvPr/>
        </p:nvSpPr>
        <p:spPr>
          <a:xfrm>
            <a:off x="15247247" y="5481096"/>
            <a:ext cx="317330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Joyti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800" dirty="0" err="1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Khalkar</a:t>
            </a:r>
            <a:r>
              <a:rPr lang="en-US" sz="28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2800" dirty="0" err="1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Mam</a:t>
            </a:r>
            <a:endParaRPr/>
          </a:p>
        </p:txBody>
      </p:sp>
      <p:sp>
        <p:nvSpPr>
          <p:cNvPr id="102" name="Google Shape;102;p13"/>
          <p:cNvSpPr txBox="1"/>
          <p:nvPr/>
        </p:nvSpPr>
        <p:spPr>
          <a:xfrm>
            <a:off x="5085556" y="6650942"/>
            <a:ext cx="8044578" cy="2277506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3200" dirty="0" smtClean="0">
                <a:solidFill>
                  <a:srgbClr val="002060"/>
                </a:solidFill>
                <a:latin typeface="+mj-lt"/>
                <a:cs typeface="Times New Roman"/>
                <a:sym typeface="Times New Roman"/>
              </a:rPr>
              <a:t>Group No 4</a:t>
            </a:r>
          </a:p>
          <a:p>
            <a:pPr lvl="0" algn="ctr"/>
            <a:endParaRPr lang="en-US" sz="3200" dirty="0" smtClean="0">
              <a:solidFill>
                <a:schemeClr val="dk1"/>
              </a:solidFill>
              <a:latin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>
                <a:solidFill>
                  <a:srgbClr val="002060"/>
                </a:solidFill>
                <a:cs typeface="Times New Roman"/>
                <a:sym typeface="Times New Roman"/>
              </a:rPr>
              <a:t>Mini Project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 smtClean="0">
                <a:solidFill>
                  <a:srgbClr val="002060"/>
                </a:solidFill>
                <a:cs typeface="Times New Roman"/>
                <a:sym typeface="Times New Roman"/>
              </a:rPr>
              <a:t>Sem</a:t>
            </a:r>
            <a:r>
              <a:rPr lang="en-US" sz="3200" dirty="0" smtClean="0">
                <a:solidFill>
                  <a:srgbClr val="002060"/>
                </a:solidFill>
                <a:cs typeface="Times New Roman"/>
                <a:sym typeface="Times New Roman"/>
              </a:rPr>
              <a:t> 3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13"/>
          <p:cNvGrpSpPr/>
          <p:nvPr/>
        </p:nvGrpSpPr>
        <p:grpSpPr>
          <a:xfrm>
            <a:off x="16237" y="9568581"/>
            <a:ext cx="19010314" cy="1112119"/>
            <a:chOff x="-2" y="9568581"/>
            <a:chExt cx="19010314" cy="1112119"/>
          </a:xfrm>
        </p:grpSpPr>
        <p:grpSp>
          <p:nvGrpSpPr>
            <p:cNvPr id="104" name="Google Shape;104;p13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105" name="Google Shape;105;p13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3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7" name="Google Shape;107;p13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8" name="Google Shape;108;p13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Calibri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13" descr="Application&#10;&#10;Description automatically generated with low confidence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428018" y="3412274"/>
            <a:ext cx="3723202" cy="209642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0" name="Google Shape;110;p13"/>
          <p:cNvSpPr txBox="1"/>
          <p:nvPr/>
        </p:nvSpPr>
        <p:spPr>
          <a:xfrm>
            <a:off x="665956" y="9771598"/>
            <a:ext cx="11277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</a:t>
            </a:r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ldNum" idx="12"/>
          </p:nvPr>
        </p:nvSpPr>
        <p:spPr>
          <a:xfrm>
            <a:off x="18115756" y="9911199"/>
            <a:ext cx="575041" cy="38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7" name="Picture 2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834730" y="490653"/>
            <a:ext cx="2524125" cy="105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im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611707" y="2044244"/>
            <a:ext cx="3010830" cy="179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311" name="Google Shape;311;p25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312" name="Google Shape;312;p25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313" name="Google Shape;313;p25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25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15" name="Google Shape;315;p25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6" name="Google Shape;316;p25"/>
          <p:cNvSpPr txBox="1"/>
          <p:nvPr/>
        </p:nvSpPr>
        <p:spPr>
          <a:xfrm>
            <a:off x="665956" y="9771598"/>
            <a:ext cx="11277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317" name="Google Shape;317;p25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5"/>
          <p:cNvSpPr txBox="1"/>
          <p:nvPr/>
        </p:nvSpPr>
        <p:spPr>
          <a:xfrm>
            <a:off x="17729344" y="9911199"/>
            <a:ext cx="961453" cy="236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9" name="Google Shape;319;p25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320" name="Google Shape;320;p25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b="0" i="0" u="none" strike="noStrike" cap="none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8. </a:t>
              </a:r>
              <a:r>
                <a:rPr lang="en-US" sz="54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Applications</a:t>
              </a:r>
              <a:endParaRPr/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25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2" name="Google Shape;322;p25"/>
          <p:cNvSpPr txBox="1"/>
          <p:nvPr/>
        </p:nvSpPr>
        <p:spPr>
          <a:xfrm>
            <a:off x="1199356" y="2070100"/>
            <a:ext cx="1554480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Severe weather alerts and advisories.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Farmers rely on weather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forcast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to decide what work to do on particular days.</a:t>
            </a:r>
          </a:p>
          <a:p>
            <a:pPr marL="571500" lvl="0" indent="-571500"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by people to prepare if they need to take extra gear to fit for the weather.</a:t>
            </a:r>
          </a:p>
          <a:p>
            <a:pPr marL="571500" lvl="0" indent="-571500"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err="1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Miliatry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applications.</a:t>
            </a:r>
          </a:p>
        </p:txBody>
      </p:sp>
      <p:pic>
        <p:nvPicPr>
          <p:cNvPr id="10242" name="Picture 2" descr="Weather | EUMETSAT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29522" y="4705816"/>
            <a:ext cx="10370634" cy="43489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329" name="Google Shape;329;p26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330" name="Google Shape;330;p26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331" name="Google Shape;331;p26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6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33" name="Google Shape;333;p26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4" name="Google Shape;334;p26"/>
          <p:cNvSpPr txBox="1"/>
          <p:nvPr/>
        </p:nvSpPr>
        <p:spPr>
          <a:xfrm>
            <a:off x="665956" y="9771598"/>
            <a:ext cx="11277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335" name="Google Shape;335;p26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26"/>
          <p:cNvSpPr txBox="1"/>
          <p:nvPr/>
        </p:nvSpPr>
        <p:spPr>
          <a:xfrm>
            <a:off x="17729344" y="9911199"/>
            <a:ext cx="961453" cy="236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7" name="Google Shape;337;p26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338" name="Google Shape;338;p26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b="0" i="0" u="none" strike="noStrike" cap="none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9. </a:t>
              </a:r>
              <a:r>
                <a:rPr lang="en-US" sz="54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/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26"/>
          <p:cNvSpPr txBox="1"/>
          <p:nvPr/>
        </p:nvSpPr>
        <p:spPr>
          <a:xfrm>
            <a:off x="1678328" y="2612571"/>
            <a:ext cx="15544800" cy="3785611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571500" lvl="0" indent="-571500" algn="ctr">
              <a:buClr>
                <a:schemeClr val="dk1"/>
              </a:buClr>
              <a:buSzPts val="3600"/>
            </a:pPr>
            <a:r>
              <a:rPr lang="en-US" sz="4000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With the advancement of technology weather forecasting had developed to its level best, but there is yet to develop, as far as a nature is so unpredictable. Natural calamity and weather disturbances causing devastating destructions surprisingly. To save our mother earth scientist and meteorologist are also advancing their knowledge about weather forecasting.</a:t>
            </a:r>
            <a:endParaRPr sz="400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346" name="Google Shape;346;p27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347" name="Google Shape;347;p27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348" name="Google Shape;348;p27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27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0" name="Google Shape;350;p27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1" name="Google Shape;351;p27"/>
          <p:cNvSpPr txBox="1"/>
          <p:nvPr/>
        </p:nvSpPr>
        <p:spPr>
          <a:xfrm>
            <a:off x="665956" y="9771598"/>
            <a:ext cx="11277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352" name="Google Shape;352;p27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27"/>
          <p:cNvSpPr txBox="1"/>
          <p:nvPr/>
        </p:nvSpPr>
        <p:spPr>
          <a:xfrm>
            <a:off x="17729344" y="9911199"/>
            <a:ext cx="961453" cy="236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4" name="Google Shape;354;p27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355" name="Google Shape;355;p27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10</a:t>
              </a:r>
              <a:r>
                <a:rPr lang="en-US" sz="5400" b="0" i="0" u="none" strike="noStrike" cap="none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 </a:t>
              </a:r>
              <a:r>
                <a:rPr lang="en-US" sz="54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Future scope</a:t>
              </a:r>
              <a:endParaRPr/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7" name="Google Shape;357;p27"/>
          <p:cNvSpPr txBox="1"/>
          <p:nvPr/>
        </p:nvSpPr>
        <p:spPr>
          <a:xfrm>
            <a:off x="1199356" y="2070100"/>
            <a:ext cx="1554480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project can be further expanded by adding 7 forecasting days weather information of the place.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project can also can updated by implementation of location of the user with GPS.  </a:t>
            </a:r>
            <a:endParaRPr/>
          </a:p>
        </p:txBody>
      </p:sp>
      <p:sp>
        <p:nvSpPr>
          <p:cNvPr id="6146" name="AutoShape 2" descr="GPS coordinates, latitude and longitude with interactive Map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48" name="AutoShape 4" descr="GPS coordinates, latitude and longitude with interactive Map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50" name="AutoShape 6" descr="GPS coordinates, latitude and longitude with interactive Map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52" name="AutoShape 8" descr="GPS coordinates, latitude and longitude with interactive Map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54" name="Picture 10" descr="GPS coordinates, latitude and longitude with interactive Map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22722" y="4944005"/>
            <a:ext cx="8037703" cy="407822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363" name="Google Shape;363;p28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364" name="Google Shape;364;p28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365" name="Google Shape;365;p28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8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7" name="Google Shape;367;p28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8" name="Google Shape;368;p28"/>
          <p:cNvSpPr txBox="1"/>
          <p:nvPr/>
        </p:nvSpPr>
        <p:spPr>
          <a:xfrm>
            <a:off x="665956" y="9771598"/>
            <a:ext cx="11277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369" name="Google Shape;369;p28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28"/>
          <p:cNvSpPr txBox="1"/>
          <p:nvPr/>
        </p:nvSpPr>
        <p:spPr>
          <a:xfrm>
            <a:off x="17729344" y="9911199"/>
            <a:ext cx="961453" cy="236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1" name="Google Shape;371;p28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372" name="Google Shape;372;p28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b="0" i="0" u="none" strike="noStrike" cap="none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11. </a:t>
              </a:r>
              <a:r>
                <a:rPr lang="en-US" sz="54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References</a:t>
              </a:r>
              <a:endParaRPr/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28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4" name="Google Shape;374;p28"/>
          <p:cNvSpPr txBox="1"/>
          <p:nvPr/>
        </p:nvSpPr>
        <p:spPr>
          <a:xfrm>
            <a:off x="2513721" y="2064063"/>
            <a:ext cx="11277600" cy="7201931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</a:pPr>
            <a:r>
              <a:rPr lang="en-US" sz="3200" dirty="0" smtClean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Websites: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</a:pPr>
            <a:endParaRPr lang="en-US" sz="3200" dirty="0" smtClean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342900" lvl="0" indent="-342900">
              <a:buClr>
                <a:schemeClr val="dk1"/>
              </a:buClr>
              <a:buSzPts val="3200"/>
            </a:pPr>
            <a:r>
              <a:rPr lang="en-US" sz="3200" i="1" dirty="0" smtClean="0">
                <a:solidFill>
                  <a:schemeClr val="accent1"/>
                </a:solidFill>
                <a:latin typeface="Berlin Sans FB" pitchFamily="34" charset="0"/>
                <a:cs typeface="Calibri"/>
                <a:sym typeface="Calibri"/>
                <a:hlinkClick r:id="rId3"/>
              </a:rPr>
              <a:t>https://www.geeksforgeeks.org/weather-app-using-vanilla-javascript/</a:t>
            </a:r>
            <a:endParaRPr lang="en-US" sz="3200" i="1" dirty="0" smtClean="0">
              <a:solidFill>
                <a:schemeClr val="accent1"/>
              </a:solidFill>
              <a:latin typeface="Berlin Sans FB" pitchFamily="34" charset="0"/>
              <a:cs typeface="Calibri"/>
              <a:sym typeface="Calibri"/>
            </a:endParaRPr>
          </a:p>
          <a:p>
            <a:pPr marL="342900" lvl="0" indent="-342900">
              <a:buClr>
                <a:schemeClr val="dk1"/>
              </a:buClr>
              <a:buSzPts val="3200"/>
            </a:pPr>
            <a:endParaRPr lang="en-US" sz="3200" i="1" dirty="0" smtClean="0">
              <a:solidFill>
                <a:schemeClr val="accent1"/>
              </a:solidFill>
              <a:latin typeface="Berlin Sans FB" pitchFamily="34" charset="0"/>
              <a:cs typeface="Calibri"/>
              <a:sym typeface="Calibri"/>
            </a:endParaRPr>
          </a:p>
          <a:p>
            <a:pPr marL="342900" lvl="0" indent="-342900">
              <a:buClr>
                <a:schemeClr val="dk1"/>
              </a:buClr>
              <a:buSzPts val="3200"/>
            </a:pPr>
            <a:r>
              <a:rPr lang="en-US" sz="3200" i="1" dirty="0" smtClean="0">
                <a:solidFill>
                  <a:schemeClr val="accent1"/>
                </a:solidFill>
                <a:latin typeface="Berlin Sans FB" pitchFamily="34" charset="0"/>
                <a:cs typeface="Calibri"/>
                <a:sym typeface="Calibri"/>
                <a:hlinkClick r:id="rId4"/>
              </a:rPr>
              <a:t>https://www.youtube.com/watch?v=WZNG8UomjSI&amp;feature=you.be</a:t>
            </a:r>
            <a:endParaRPr lang="en-US" sz="3200" i="1" dirty="0" smtClean="0">
              <a:solidFill>
                <a:schemeClr val="accent1"/>
              </a:solidFill>
              <a:latin typeface="Berlin Sans FB" pitchFamily="34" charset="0"/>
              <a:cs typeface="Calibri"/>
              <a:sym typeface="Calibri"/>
            </a:endParaRPr>
          </a:p>
          <a:p>
            <a:pPr marL="342900" lvl="0" indent="-342900">
              <a:buClr>
                <a:schemeClr val="dk1"/>
              </a:buClr>
              <a:buSzPts val="3200"/>
            </a:pPr>
            <a:endParaRPr lang="en-US" sz="3200" i="1" dirty="0" smtClean="0">
              <a:solidFill>
                <a:schemeClr val="accent1"/>
              </a:solidFill>
              <a:latin typeface="Berlin Sans FB" pitchFamily="34" charset="0"/>
              <a:cs typeface="Calibri"/>
              <a:sym typeface="Calibri"/>
            </a:endParaRPr>
          </a:p>
          <a:p>
            <a:pPr marL="342900" lvl="0" indent="-342900">
              <a:buClr>
                <a:schemeClr val="dk1"/>
              </a:buClr>
              <a:buSzPts val="3200"/>
            </a:pPr>
            <a:endParaRPr lang="en-US" sz="3200" i="1" dirty="0" smtClean="0">
              <a:solidFill>
                <a:schemeClr val="accent1"/>
              </a:solidFill>
              <a:latin typeface="Berlin Sans FB" pitchFamily="34" charset="0"/>
              <a:cs typeface="Calibri"/>
              <a:sym typeface="Calibri"/>
            </a:endParaRPr>
          </a:p>
          <a:p>
            <a:pPr marL="342900" lvl="0" indent="-342900">
              <a:buClr>
                <a:schemeClr val="dk1"/>
              </a:buClr>
              <a:buSzPts val="3200"/>
            </a:pPr>
            <a:endParaRPr lang="en-US" sz="3200" i="1" dirty="0" smtClean="0">
              <a:solidFill>
                <a:schemeClr val="accent1"/>
              </a:solidFill>
              <a:latin typeface="Berlin Sans FB" pitchFamily="34" charset="0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</a:pPr>
            <a:endParaRPr lang="en-US" sz="3200" dirty="0" smtClean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</a:pPr>
            <a:endParaRPr lang="en-US" sz="3200" dirty="0" smtClean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</a:pPr>
            <a:endParaRPr lang="en-US" sz="3200" dirty="0" smtClean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</a:pPr>
            <a:endParaRPr lang="en-US" sz="3200" dirty="0" smtClean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714" y="612870"/>
            <a:ext cx="15047240" cy="1194160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sz="6600" dirty="0" smtClean="0">
                <a:latin typeface="Bauhaus 93" pitchFamily="82" charset="0"/>
              </a:rPr>
              <a:t>Output</a:t>
            </a:r>
            <a:endParaRPr lang="en-US" sz="6600" dirty="0">
              <a:latin typeface="Bauhaus 93" pitchFamily="82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75314" y="2264229"/>
            <a:ext cx="10755086" cy="72857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01142" y="2264229"/>
            <a:ext cx="12649200" cy="78613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741714" y="612870"/>
            <a:ext cx="15047240" cy="119416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6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Bauhaus 93" pitchFamily="82" charset="0"/>
                <a:ea typeface="+mn-ea"/>
                <a:cs typeface="+mn-cs"/>
                <a:sym typeface="Arial"/>
              </a:rPr>
              <a:t>Output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Bauhaus 93" pitchFamily="82" charset="0"/>
                <a:ea typeface="+mn-ea"/>
                <a:cs typeface="+mn-cs"/>
                <a:sym typeface="Arial"/>
              </a:rPr>
              <a:t>: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Bauhaus 93" pitchFamily="82" charset="0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  <p:pic>
        <p:nvPicPr>
          <p:cNvPr id="380" name="Google Shape;380;p29" descr="Text, let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453"/>
            <a:ext cx="19182556" cy="1070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117" name="Google Shape;117;p14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118" name="Google Shape;118;p14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92" cy="1302327"/>
            </a:xfrm>
          </p:grpSpPr>
          <p:sp>
            <p:nvSpPr>
              <p:cNvPr id="119" name="Google Shape;119;p14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4"/>
              <p:cNvSpPr/>
              <p:nvPr/>
            </p:nvSpPr>
            <p:spPr>
              <a:xfrm>
                <a:off x="20621795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1" name="Google Shape;121;p14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4"/>
          <p:cNvSpPr txBox="1"/>
          <p:nvPr/>
        </p:nvSpPr>
        <p:spPr>
          <a:xfrm>
            <a:off x="665956" y="9771598"/>
            <a:ext cx="1127760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123" name="Google Shape;123;p14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Calibri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4"/>
          <p:cNvSpPr txBox="1"/>
          <p:nvPr/>
        </p:nvSpPr>
        <p:spPr>
          <a:xfrm>
            <a:off x="18115756" y="9911199"/>
            <a:ext cx="575041" cy="38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5" name="Google Shape;125;p14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126" name="Google Shape;126;p14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Content</a:t>
              </a: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14"/>
          <p:cNvSpPr txBox="1"/>
          <p:nvPr/>
        </p:nvSpPr>
        <p:spPr>
          <a:xfrm>
            <a:off x="1199356" y="1765300"/>
            <a:ext cx="11125200" cy="618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Abstract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Theory and fundamentals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Methodology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Tools and technologies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 / Experimentation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Applications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 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scope</a:t>
            </a: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134" name="Google Shape;134;p15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135" name="Google Shape;135;p15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136" name="Google Shape;136;p15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8" name="Google Shape;138;p15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" name="Google Shape;139;p15"/>
          <p:cNvSpPr txBox="1"/>
          <p:nvPr/>
        </p:nvSpPr>
        <p:spPr>
          <a:xfrm>
            <a:off x="665956" y="9771598"/>
            <a:ext cx="1127760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140" name="Google Shape;140;p15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Calibri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5"/>
          <p:cNvSpPr txBox="1"/>
          <p:nvPr/>
        </p:nvSpPr>
        <p:spPr>
          <a:xfrm>
            <a:off x="18115756" y="9911199"/>
            <a:ext cx="575041" cy="38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" name="Google Shape;142;p15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143" name="Google Shape;143;p15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1. Abstract</a:t>
              </a: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15"/>
          <p:cNvSpPr txBox="1"/>
          <p:nvPr/>
        </p:nvSpPr>
        <p:spPr>
          <a:xfrm>
            <a:off x="2177813" y="2298700"/>
            <a:ext cx="14654685" cy="5078273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36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Weather forecasting is the application to predict the state of the atmosphere for a given </a:t>
            </a:r>
            <a:r>
              <a:rPr lang="en-US" sz="3600" dirty="0" err="1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location.Here</a:t>
            </a:r>
            <a:r>
              <a:rPr lang="en-US" sz="36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our system will predict weather based on parameters such as </a:t>
            </a:r>
            <a:r>
              <a:rPr lang="en-US" sz="3600" b="1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temperature</a:t>
            </a:r>
            <a:r>
              <a:rPr lang="en-US" sz="36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, </a:t>
            </a:r>
            <a:r>
              <a:rPr lang="en-US" sz="3600" b="1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humidity</a:t>
            </a:r>
            <a:r>
              <a:rPr lang="en-US" sz="36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and </a:t>
            </a:r>
            <a:r>
              <a:rPr lang="en-US" sz="3600" b="1" dirty="0" err="1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wind</a:t>
            </a:r>
            <a:r>
              <a:rPr lang="en-US" sz="3600" dirty="0" err="1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.User</a:t>
            </a:r>
            <a:r>
              <a:rPr lang="en-US" sz="36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will just insert the name of the place where he wanted to know the weather and the user will get the most accurate weather of the </a:t>
            </a:r>
            <a:r>
              <a:rPr lang="en-US" sz="3600" dirty="0" err="1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geolocation</a:t>
            </a:r>
            <a:r>
              <a:rPr lang="en-US" sz="36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. This system can be used in Daily weather </a:t>
            </a:r>
            <a:r>
              <a:rPr lang="en-US" sz="3600" dirty="0" err="1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forcasting,Forestry</a:t>
            </a:r>
            <a:r>
              <a:rPr lang="en-US" sz="36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department.</a:t>
            </a:r>
            <a:endParaRPr lang="en-US" sz="3600" dirty="0" smtClean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lvl="0"/>
            <a:endParaRPr lang="en-US" sz="3600" dirty="0" smtClean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09;p13" descr="Application&#10;&#10;Description automatically generated with low confidence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4297170" y="6066264"/>
            <a:ext cx="3723202" cy="2096428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</p:pic>
      <p:sp>
        <p:nvSpPr>
          <p:cNvPr id="150" name="Google Shape;150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151" name="Google Shape;151;p16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152" name="Google Shape;152;p16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153" name="Google Shape;153;p16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6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5" name="Google Shape;155;p16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6" name="Google Shape;156;p16"/>
          <p:cNvSpPr txBox="1"/>
          <p:nvPr/>
        </p:nvSpPr>
        <p:spPr>
          <a:xfrm>
            <a:off x="665956" y="9771598"/>
            <a:ext cx="1127760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157" name="Google Shape;157;p16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18115756" y="9911199"/>
            <a:ext cx="575041" cy="38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9" name="Google Shape;159;p16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160" name="Google Shape;160;p16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2. Introduction</a:t>
              </a: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16"/>
          <p:cNvSpPr txBox="1"/>
          <p:nvPr/>
        </p:nvSpPr>
        <p:spPr>
          <a:xfrm>
            <a:off x="1199356" y="2070100"/>
            <a:ext cx="14615888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lvl="0" indent="-342900">
              <a:buClr>
                <a:schemeClr val="dk1"/>
              </a:buClr>
              <a:buSzPts val="3600"/>
              <a:buFont typeface="Wingdings" pitchFamily="2" charset="2"/>
              <a:buChar char="ü"/>
            </a:pPr>
            <a:r>
              <a:rPr lang="en-US" sz="3600" dirty="0" smtClean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The proposed system uses Google API for searching the weather</a:t>
            </a:r>
          </a:p>
          <a:p>
            <a:pPr marL="571500" lvl="0" indent="-342900">
              <a:buClr>
                <a:schemeClr val="dk1"/>
              </a:buClr>
              <a:buSzPts val="3600"/>
              <a:buFont typeface="Wingdings" pitchFamily="2" charset="2"/>
              <a:buChar char="ü"/>
            </a:pPr>
            <a:r>
              <a:rPr lang="en-US" sz="3600" dirty="0" smtClean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The proposed system provides the weather of different cities.</a:t>
            </a:r>
          </a:p>
          <a:p>
            <a:pPr marL="571500" lvl="0" indent="-342900">
              <a:buClr>
                <a:schemeClr val="dk1"/>
              </a:buClr>
              <a:buSzPts val="3600"/>
              <a:buFont typeface="Wingdings" pitchFamily="2" charset="2"/>
              <a:buChar char="ü"/>
            </a:pPr>
            <a:r>
              <a:rPr lang="en-US" sz="3600" dirty="0" smtClean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 Any weather prediction needs a systematic collection of weather record of various places and proper analysis using the data for prediction. </a:t>
            </a:r>
          </a:p>
          <a:p>
            <a:pPr marL="571500" lvl="0" indent="-342900">
              <a:buClr>
                <a:schemeClr val="dk1"/>
              </a:buClr>
              <a:buSzPts val="3600"/>
              <a:buFont typeface="Wingdings" pitchFamily="2" charset="2"/>
              <a:buChar char="ü"/>
            </a:pPr>
            <a:r>
              <a:rPr lang="en-US" sz="3600" dirty="0" smtClean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In this system the user can view weather for which they search for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169" name="Google Shape;169;p17"/>
          <p:cNvGrpSpPr/>
          <p:nvPr/>
        </p:nvGrpSpPr>
        <p:grpSpPr>
          <a:xfrm>
            <a:off x="-1" y="9581281"/>
            <a:ext cx="19010314" cy="1112119"/>
            <a:chOff x="-2" y="9568581"/>
            <a:chExt cx="19010314" cy="1112119"/>
          </a:xfrm>
        </p:grpSpPr>
        <p:grpSp>
          <p:nvGrpSpPr>
            <p:cNvPr id="170" name="Google Shape;170;p17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171" name="Google Shape;171;p17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172;p17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3" name="Google Shape;173;p17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4" name="Google Shape;174;p17"/>
          <p:cNvSpPr txBox="1"/>
          <p:nvPr/>
        </p:nvSpPr>
        <p:spPr>
          <a:xfrm>
            <a:off x="0" y="9902284"/>
            <a:ext cx="1127760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      Open Weather</a:t>
            </a:r>
            <a:endParaRPr sz="3200"/>
          </a:p>
        </p:txBody>
      </p:sp>
      <p:sp>
        <p:nvSpPr>
          <p:cNvPr id="175" name="Google Shape;175;p17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7"/>
          <p:cNvSpPr txBox="1"/>
          <p:nvPr/>
        </p:nvSpPr>
        <p:spPr>
          <a:xfrm>
            <a:off x="18115756" y="9911199"/>
            <a:ext cx="575041" cy="38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7" name="Google Shape;177;p17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178" name="Google Shape;178;p17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3. Theory and fundamentals</a:t>
              </a:r>
              <a:endParaRPr/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0" name="Google Shape;180;p17"/>
          <p:cNvSpPr txBox="1"/>
          <p:nvPr/>
        </p:nvSpPr>
        <p:spPr>
          <a:xfrm>
            <a:off x="1199356" y="2070100"/>
            <a:ext cx="14615888" cy="6740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order to create our project we needed an weather information of the location.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get our API to weather API on Openweather.org so we signup and created account to fetch weather.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needed an empty directory and name it as index.html to run our website.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use CSS language for describing the Presentation of the webpage including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color,layout,fonts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styling.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load our webpage with weather information we needed to convert JSON format of information so we use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Response.JSON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javascript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convert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format to an Java object. 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endParaRPr lang="en-US" sz="36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187" name="Google Shape;187;p18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188" name="Google Shape;188;p18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189" name="Google Shape;189;p18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18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1" name="Google Shape;191;p18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18"/>
          <p:cNvSpPr txBox="1"/>
          <p:nvPr/>
        </p:nvSpPr>
        <p:spPr>
          <a:xfrm>
            <a:off x="665956" y="9771598"/>
            <a:ext cx="11277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193" name="Google Shape;193;p18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Calibri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8"/>
          <p:cNvSpPr txBox="1"/>
          <p:nvPr/>
        </p:nvSpPr>
        <p:spPr>
          <a:xfrm>
            <a:off x="18115756" y="9911199"/>
            <a:ext cx="575041" cy="38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5" name="Google Shape;195;p18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196" name="Google Shape;196;p18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4. Objectives</a:t>
              </a:r>
              <a:endParaRPr/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8" name="Google Shape;198;p18"/>
          <p:cNvSpPr txBox="1"/>
          <p:nvPr/>
        </p:nvSpPr>
        <p:spPr>
          <a:xfrm>
            <a:off x="1199356" y="2070100"/>
            <a:ext cx="14615888" cy="5509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endParaRPr/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deliver the  most accurate weather data to the user with the help of information provided by 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http://openweathermap.org/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Plan journey ahead.</a:t>
            </a:r>
          </a:p>
          <a:p>
            <a:pPr marL="571500" lvl="0" indent="-571500"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Businesses plan for transportation hazards that can result from the weather.</a:t>
            </a:r>
          </a:p>
          <a:p>
            <a:pPr marL="571500" lvl="0" indent="-571500"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Helps farmers and gardeners plan for crop irrigation and protection (irrigation scheduling, freeze protection etc).</a:t>
            </a:r>
          </a:p>
          <a:p>
            <a:pPr marL="571500" lvl="0" indent="-571500"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Helps people prepare if they need to take extra gear to prepare for the weather(i.e.   umbrella,  raincoat,   sunscreen)</a:t>
            </a:r>
          </a:p>
          <a:p>
            <a:pPr marL="571500" lvl="0" indent="-571500">
              <a:buClr>
                <a:schemeClr val="dk1"/>
              </a:buClr>
              <a:buSzPts val="3600"/>
              <a:buFont typeface="Noto Sans Symbols"/>
              <a:buChar char="✔"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221" name="Google Shape;221;p20"/>
          <p:cNvGrpSpPr/>
          <p:nvPr/>
        </p:nvGrpSpPr>
        <p:grpSpPr>
          <a:xfrm>
            <a:off x="-1" y="9581281"/>
            <a:ext cx="19010314" cy="1112119"/>
            <a:chOff x="-2" y="9568581"/>
            <a:chExt cx="19010314" cy="1112119"/>
          </a:xfrm>
        </p:grpSpPr>
        <p:grpSp>
          <p:nvGrpSpPr>
            <p:cNvPr id="222" name="Google Shape;222;p20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223" name="Google Shape;223;p20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20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5" name="Google Shape;225;p20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6" name="Google Shape;226;p20"/>
          <p:cNvSpPr txBox="1"/>
          <p:nvPr/>
        </p:nvSpPr>
        <p:spPr>
          <a:xfrm>
            <a:off x="665956" y="9771598"/>
            <a:ext cx="11277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 of project</a:t>
            </a:r>
            <a:endParaRPr/>
          </a:p>
        </p:txBody>
      </p:sp>
      <p:sp>
        <p:nvSpPr>
          <p:cNvPr id="227" name="Google Shape;227;p20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Calibri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0"/>
          <p:cNvSpPr txBox="1"/>
          <p:nvPr/>
        </p:nvSpPr>
        <p:spPr>
          <a:xfrm>
            <a:off x="18115756" y="9911199"/>
            <a:ext cx="575041" cy="38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" name="Google Shape;229;p20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230" name="Google Shape;230;p20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r>
                <a:rPr lang="en-US" sz="5400" b="0" i="0" u="none" strike="noStrike" cap="none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 </a:t>
              </a:r>
              <a:r>
                <a:rPr lang="en-US" sz="54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Methodology</a:t>
              </a:r>
              <a:endParaRPr/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20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2" name="Google Shape;232;p20"/>
          <p:cNvSpPr txBox="1"/>
          <p:nvPr/>
        </p:nvSpPr>
        <p:spPr>
          <a:xfrm>
            <a:off x="1199356" y="2070100"/>
            <a:ext cx="14615888" cy="6740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have created our Project in </a:t>
            </a:r>
            <a:r>
              <a:rPr lang="en-US" sz="3600" b="1" dirty="0" smtClean="0">
                <a:solidFill>
                  <a:schemeClr val="accent2"/>
                </a:solidFill>
                <a:latin typeface="Arial Black" pitchFamily="34" charset="0"/>
                <a:ea typeface="Calibri"/>
                <a:cs typeface="Calibri"/>
                <a:sym typeface="Calibri"/>
              </a:rPr>
              <a:t>HTML</a:t>
            </a:r>
            <a:r>
              <a:rPr lang="en-US" sz="3600" b="1" dirty="0" smtClean="0">
                <a:solidFill>
                  <a:schemeClr val="accent2"/>
                </a:solidFill>
                <a:latin typeface="Bahnschrift Light" pitchFamily="34" charset="0"/>
                <a:ea typeface="Calibri"/>
                <a:cs typeface="Calibri"/>
                <a:sym typeface="Calibri"/>
              </a:rPr>
              <a:t>,</a:t>
            </a:r>
            <a:r>
              <a:rPr lang="en-US" sz="3600" b="1" dirty="0" smtClean="0">
                <a:solidFill>
                  <a:schemeClr val="accent1"/>
                </a:solidFill>
                <a:latin typeface="Arial Black" pitchFamily="34" charset="0"/>
                <a:ea typeface="Calibri"/>
                <a:cs typeface="Calibri"/>
                <a:sym typeface="Calibri"/>
              </a:rPr>
              <a:t>CSS</a:t>
            </a:r>
            <a:r>
              <a:rPr lang="en-US" sz="3600" b="1" dirty="0" smtClean="0">
                <a:solidFill>
                  <a:schemeClr val="accent1"/>
                </a:solidFill>
                <a:latin typeface="Bahnschrift Light" pitchFamily="34" charset="0"/>
                <a:ea typeface="Calibri"/>
                <a:cs typeface="Calibri"/>
                <a:sym typeface="Calibri"/>
              </a:rPr>
              <a:t>,</a:t>
            </a:r>
            <a:r>
              <a:rPr lang="en-US" sz="3600" b="1" dirty="0" smtClean="0">
                <a:solidFill>
                  <a:schemeClr val="accent4"/>
                </a:solidFill>
                <a:latin typeface="Arial Black" pitchFamily="34" charset="0"/>
                <a:ea typeface="Calibri"/>
                <a:cs typeface="Calibri"/>
                <a:sym typeface="Calibri"/>
              </a:rPr>
              <a:t>JAVASCRIPT.</a:t>
            </a:r>
            <a:endParaRPr b="1">
              <a:solidFill>
                <a:schemeClr val="accent4"/>
              </a:solidFill>
              <a:latin typeface="Arial Black" pitchFamily="34" charset="0"/>
            </a:endParaRP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this  project we have two modules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Wingdings" pitchFamily="2" charset="2"/>
              <a:buChar char="q"/>
            </a:pPr>
            <a:r>
              <a:rPr lang="en-US" sz="3600" dirty="0" smtClean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 </a:t>
            </a:r>
            <a:r>
              <a:rPr lang="en-US" sz="3600" b="1" dirty="0" smtClean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Information Extraction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Wingdings" pitchFamily="2" charset="2"/>
              <a:buChar char="q"/>
            </a:pPr>
            <a:r>
              <a:rPr lang="en-US" sz="3600" b="1" dirty="0" smtClean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Process and Display</a:t>
            </a:r>
            <a:endParaRPr lang="en-US" sz="3600" b="1" dirty="0" smtClean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Wingdings" pitchFamily="2" charset="2"/>
              <a:buChar char="§"/>
            </a:pPr>
            <a:endParaRPr lang="en-US" sz="3600" dirty="0" smtClean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571500" lvl="0" indent="-571500" algn="ctr">
              <a:buClr>
                <a:schemeClr val="dk1"/>
              </a:buClr>
              <a:buSzPts val="3600"/>
              <a:buFont typeface="Wingdings" pitchFamily="2" charset="2"/>
              <a:buChar char="§"/>
            </a:pPr>
            <a:r>
              <a:rPr lang="en-US" sz="3600" b="1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Information Extraction </a:t>
            </a:r>
            <a:r>
              <a:rPr lang="en-US" sz="36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: We have colleting our data of the location             with 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http://openweathermap.org/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en-US" sz="3600" dirty="0" smtClean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</a:p>
          <a:p>
            <a:pPr marL="571500" lvl="0" indent="-571500" algn="ctr">
              <a:buClr>
                <a:schemeClr val="dk1"/>
              </a:buClr>
              <a:buSzPts val="3600"/>
            </a:pPr>
            <a:endParaRPr lang="en-US" sz="3600" dirty="0" smtClean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571500" lvl="0" indent="-571500" algn="ctr">
              <a:buClr>
                <a:schemeClr val="dk1"/>
              </a:buClr>
              <a:buSzPts val="3600"/>
              <a:buFont typeface="Wingdings" pitchFamily="2" charset="2"/>
              <a:buChar char="§"/>
            </a:pPr>
            <a:r>
              <a:rPr lang="en-US" sz="3600" b="1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Process and </a:t>
            </a:r>
            <a:r>
              <a:rPr lang="en-US" sz="3600" b="1" dirty="0" err="1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Display:</a:t>
            </a:r>
            <a:r>
              <a:rPr lang="en-US" sz="3600" dirty="0" err="1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We</a:t>
            </a:r>
            <a:r>
              <a:rPr lang="en-US" sz="3600" b="1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3600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get the weather information in JSON that we display in text format with which is an JAVA Object. </a:t>
            </a:r>
          </a:p>
          <a:p>
            <a:pPr marL="571500" lvl="0" indent="-571500">
              <a:buClr>
                <a:schemeClr val="dk1"/>
              </a:buClr>
              <a:buSzPts val="3600"/>
            </a:pPr>
            <a:endParaRPr lang="en-US" sz="3600" dirty="0" smtClean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Wingdings" pitchFamily="2" charset="2"/>
              <a:buChar char="§"/>
            </a:pPr>
            <a:endParaRPr lang="en-US" sz="36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82" name="Picture 2" descr="Amazingly Useful HTML, CSS and JavaScript Tools and Libraries | by Bradley  Nice | Level Up! | Medium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295863" y="1894430"/>
            <a:ext cx="4379913" cy="263296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239" name="Google Shape;239;p21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240" name="Google Shape;240;p21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241" name="Google Shape;241;p21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21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3" name="Google Shape;243;p21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4" name="Google Shape;244;p21"/>
          <p:cNvSpPr txBox="1"/>
          <p:nvPr/>
        </p:nvSpPr>
        <p:spPr>
          <a:xfrm>
            <a:off x="665956" y="9771598"/>
            <a:ext cx="11277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245" name="Google Shape;245;p21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Calibri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18115756" y="9911199"/>
            <a:ext cx="575041" cy="38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7" name="Google Shape;247;p21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248" name="Google Shape;248;p21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b="0" i="0" u="none" strike="noStrike" cap="none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6 Tools and technologies</a:t>
              </a:r>
              <a:endParaRPr/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0" name="Google Shape;250;p21"/>
          <p:cNvSpPr txBox="1"/>
          <p:nvPr/>
        </p:nvSpPr>
        <p:spPr>
          <a:xfrm>
            <a:off x="1199356" y="2070100"/>
            <a:ext cx="15544800" cy="452427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of the web based weather apps are kind of static so to improve the user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experince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our page we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implimented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 dynamic background.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endParaRPr lang="en-US" sz="36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each reload of page we get the an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Geospecific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image of the location(like popular festival and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speciality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place)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endParaRPr lang="en-US"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endParaRPr lang="en-US" sz="36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" name="Picture 17" descr="pngwing.co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6685" y="7081565"/>
            <a:ext cx="1913778" cy="19137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sz="3200">
              <a:solidFill>
                <a:schemeClr val="lt1"/>
              </a:solidFill>
            </a:endParaRPr>
          </a:p>
        </p:txBody>
      </p:sp>
      <p:grpSp>
        <p:nvGrpSpPr>
          <p:cNvPr id="257" name="Google Shape;257;p22"/>
          <p:cNvGrpSpPr/>
          <p:nvPr/>
        </p:nvGrpSpPr>
        <p:grpSpPr>
          <a:xfrm>
            <a:off x="-2" y="9568581"/>
            <a:ext cx="19010314" cy="1112119"/>
            <a:chOff x="-2" y="9568581"/>
            <a:chExt cx="19010314" cy="1112119"/>
          </a:xfrm>
        </p:grpSpPr>
        <p:grpSp>
          <p:nvGrpSpPr>
            <p:cNvPr id="258" name="Google Shape;258;p22"/>
            <p:cNvGrpSpPr/>
            <p:nvPr/>
          </p:nvGrpSpPr>
          <p:grpSpPr>
            <a:xfrm>
              <a:off x="-2" y="9568581"/>
              <a:ext cx="19010314" cy="1112119"/>
              <a:chOff x="-324645" y="2222500"/>
              <a:chExt cx="22261686" cy="1302327"/>
            </a:xfrm>
          </p:grpSpPr>
          <p:sp>
            <p:nvSpPr>
              <p:cNvPr id="259" name="Google Shape;259;p22"/>
              <p:cNvSpPr/>
              <p:nvPr/>
            </p:nvSpPr>
            <p:spPr>
              <a:xfrm>
                <a:off x="-324645" y="2222500"/>
                <a:ext cx="17644827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92300" h="440055" extrusionOk="0">
                    <a:moveTo>
                      <a:pt x="0" y="439737"/>
                    </a:moveTo>
                    <a:lnTo>
                      <a:pt x="1892300" y="439737"/>
                    </a:lnTo>
                    <a:lnTo>
                      <a:pt x="1892300" y="0"/>
                    </a:lnTo>
                    <a:lnTo>
                      <a:pt x="0" y="0"/>
                    </a:lnTo>
                    <a:lnTo>
                      <a:pt x="0" y="439737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260;p22"/>
              <p:cNvSpPr/>
              <p:nvPr/>
            </p:nvSpPr>
            <p:spPr>
              <a:xfrm>
                <a:off x="20621789" y="2222500"/>
                <a:ext cx="1315252" cy="1302327"/>
              </a:xfrm>
              <a:custGeom>
                <a:avLst/>
                <a:gdLst/>
                <a:ahLst/>
                <a:cxnLst/>
                <a:rect l="l" t="t" r="r" b="b"/>
                <a:pathLst>
                  <a:path w="1883409" h="440055" extrusionOk="0">
                    <a:moveTo>
                      <a:pt x="0" y="0"/>
                    </a:moveTo>
                    <a:lnTo>
                      <a:pt x="0" y="439737"/>
                    </a:lnTo>
                    <a:lnTo>
                      <a:pt x="1883155" y="439737"/>
                    </a:lnTo>
                    <a:lnTo>
                      <a:pt x="188315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200"/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1764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61" name="Google Shape;261;p22"/>
            <p:cNvSpPr/>
            <p:nvPr/>
          </p:nvSpPr>
          <p:spPr>
            <a:xfrm>
              <a:off x="15067756" y="9568581"/>
              <a:ext cx="2819400" cy="1112119"/>
            </a:xfrm>
            <a:custGeom>
              <a:avLst/>
              <a:gdLst/>
              <a:ahLst/>
              <a:cxnLst/>
              <a:rect l="l" t="t" r="r" b="b"/>
              <a:pathLst>
                <a:path w="1883409" h="440055" extrusionOk="0">
                  <a:moveTo>
                    <a:pt x="0" y="0"/>
                  </a:moveTo>
                  <a:lnTo>
                    <a:pt x="0" y="439737"/>
                  </a:lnTo>
                  <a:lnTo>
                    <a:pt x="1883155" y="439737"/>
                  </a:lnTo>
                  <a:lnTo>
                    <a:pt x="1883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E599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2" name="Google Shape;262;p22"/>
          <p:cNvSpPr txBox="1"/>
          <p:nvPr/>
        </p:nvSpPr>
        <p:spPr>
          <a:xfrm>
            <a:off x="665956" y="9771598"/>
            <a:ext cx="112776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Weather</a:t>
            </a:r>
            <a:endParaRPr/>
          </a:p>
        </p:txBody>
      </p:sp>
      <p:sp>
        <p:nvSpPr>
          <p:cNvPr id="263" name="Google Shape;263;p22"/>
          <p:cNvSpPr txBox="1"/>
          <p:nvPr/>
        </p:nvSpPr>
        <p:spPr>
          <a:xfrm>
            <a:off x="15486923" y="9928984"/>
            <a:ext cx="224242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11-2021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2"/>
          <p:cNvSpPr txBox="1"/>
          <p:nvPr/>
        </p:nvSpPr>
        <p:spPr>
          <a:xfrm>
            <a:off x="17658556" y="9994900"/>
            <a:ext cx="1123156" cy="269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sz="187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5" name="Google Shape;265;p22"/>
          <p:cNvGrpSpPr/>
          <p:nvPr/>
        </p:nvGrpSpPr>
        <p:grpSpPr>
          <a:xfrm>
            <a:off x="-26281" y="774700"/>
            <a:ext cx="15071695" cy="827992"/>
            <a:chOff x="-16184" y="8640158"/>
            <a:chExt cx="4045716" cy="439420"/>
          </a:xfrm>
        </p:grpSpPr>
        <p:sp>
          <p:nvSpPr>
            <p:cNvPr id="266" name="Google Shape;266;p22"/>
            <p:cNvSpPr/>
            <p:nvPr/>
          </p:nvSpPr>
          <p:spPr>
            <a:xfrm>
              <a:off x="-16184" y="8640158"/>
              <a:ext cx="3923363" cy="439420"/>
            </a:xfrm>
            <a:custGeom>
              <a:avLst/>
              <a:gdLst/>
              <a:ahLst/>
              <a:cxnLst/>
              <a:rect l="l" t="t" r="r" b="b"/>
              <a:pathLst>
                <a:path w="3844925" h="439420" extrusionOk="0">
                  <a:moveTo>
                    <a:pt x="0" y="439204"/>
                  </a:moveTo>
                  <a:lnTo>
                    <a:pt x="3844798" y="439204"/>
                  </a:lnTo>
                  <a:lnTo>
                    <a:pt x="3844798" y="0"/>
                  </a:lnTo>
                  <a:lnTo>
                    <a:pt x="0" y="0"/>
                  </a:lnTo>
                  <a:lnTo>
                    <a:pt x="0" y="439204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4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7</a:t>
              </a:r>
              <a:r>
                <a:rPr lang="en-US" sz="5400" b="0" i="0" u="none" strike="noStrike" cap="none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. </a:t>
              </a:r>
              <a:r>
                <a:rPr lang="en-US" sz="54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Testing / Experimentation</a:t>
              </a:r>
              <a:endParaRPr/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457200" marR="0" lvl="1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3800173" y="8640158"/>
              <a:ext cx="229359" cy="439420"/>
            </a:xfrm>
            <a:custGeom>
              <a:avLst/>
              <a:gdLst/>
              <a:ahLst/>
              <a:cxnLst/>
              <a:rect l="l" t="t" r="r" b="b"/>
              <a:pathLst>
                <a:path w="439420" h="439420" extrusionOk="0">
                  <a:moveTo>
                    <a:pt x="219595" y="0"/>
                  </a:moveTo>
                  <a:lnTo>
                    <a:pt x="175337" y="4461"/>
                  </a:lnTo>
                  <a:lnTo>
                    <a:pt x="134116" y="17257"/>
                  </a:lnTo>
                  <a:lnTo>
                    <a:pt x="96815" y="37505"/>
                  </a:lnTo>
                  <a:lnTo>
                    <a:pt x="64315" y="64320"/>
                  </a:lnTo>
                  <a:lnTo>
                    <a:pt x="37502" y="96820"/>
                  </a:lnTo>
                  <a:lnTo>
                    <a:pt x="17256" y="134122"/>
                  </a:lnTo>
                  <a:lnTo>
                    <a:pt x="4461" y="175341"/>
                  </a:lnTo>
                  <a:lnTo>
                    <a:pt x="0" y="219595"/>
                  </a:lnTo>
                  <a:lnTo>
                    <a:pt x="4461" y="263854"/>
                  </a:lnTo>
                  <a:lnTo>
                    <a:pt x="17256" y="305076"/>
                  </a:lnTo>
                  <a:lnTo>
                    <a:pt x="37502" y="342380"/>
                  </a:lnTo>
                  <a:lnTo>
                    <a:pt x="64315" y="374881"/>
                  </a:lnTo>
                  <a:lnTo>
                    <a:pt x="96815" y="401698"/>
                  </a:lnTo>
                  <a:lnTo>
                    <a:pt x="134116" y="421945"/>
                  </a:lnTo>
                  <a:lnTo>
                    <a:pt x="175337" y="434742"/>
                  </a:lnTo>
                  <a:lnTo>
                    <a:pt x="219595" y="439204"/>
                  </a:lnTo>
                  <a:lnTo>
                    <a:pt x="263854" y="434742"/>
                  </a:lnTo>
                  <a:lnTo>
                    <a:pt x="305076" y="421945"/>
                  </a:lnTo>
                  <a:lnTo>
                    <a:pt x="342380" y="401698"/>
                  </a:lnTo>
                  <a:lnTo>
                    <a:pt x="374881" y="374881"/>
                  </a:lnTo>
                  <a:lnTo>
                    <a:pt x="401698" y="342380"/>
                  </a:lnTo>
                  <a:lnTo>
                    <a:pt x="421945" y="305076"/>
                  </a:lnTo>
                  <a:lnTo>
                    <a:pt x="434742" y="263854"/>
                  </a:lnTo>
                  <a:lnTo>
                    <a:pt x="439204" y="219595"/>
                  </a:lnTo>
                  <a:lnTo>
                    <a:pt x="434742" y="175341"/>
                  </a:lnTo>
                  <a:lnTo>
                    <a:pt x="421945" y="134122"/>
                  </a:lnTo>
                  <a:lnTo>
                    <a:pt x="401698" y="96820"/>
                  </a:lnTo>
                  <a:lnTo>
                    <a:pt x="374881" y="64320"/>
                  </a:lnTo>
                  <a:lnTo>
                    <a:pt x="342380" y="37505"/>
                  </a:lnTo>
                  <a:lnTo>
                    <a:pt x="305076" y="17257"/>
                  </a:lnTo>
                  <a:lnTo>
                    <a:pt x="263854" y="4461"/>
                  </a:lnTo>
                  <a:lnTo>
                    <a:pt x="219595" y="0"/>
                  </a:lnTo>
                  <a:close/>
                </a:path>
              </a:pathLst>
            </a:custGeom>
            <a:solidFill>
              <a:srgbClr val="0073AC"/>
            </a:solidFill>
            <a:ln>
              <a:noFill/>
            </a:ln>
            <a:effectLst>
              <a:outerShdw blurRad="44450" dist="27940" dir="5400000" algn="ctr">
                <a:srgbClr val="000000">
                  <a:alpha val="31764"/>
                </a:srgbClr>
              </a:outerShdw>
            </a:effectLst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8" name="Google Shape;268;p22"/>
          <p:cNvSpPr txBox="1"/>
          <p:nvPr/>
        </p:nvSpPr>
        <p:spPr>
          <a:xfrm>
            <a:off x="1199356" y="2070100"/>
            <a:ext cx="15544800" cy="6401712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API provider that we use in our project is openweathermap.org</a:t>
            </a: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response that we get by this website is in JSON format So to covert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into readable text we use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Response.json</a:t>
            </a: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function in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Javascript</a:t>
            </a:r>
            <a:endParaRPr lang="en-US" sz="36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fetch the weather information of the location we use API call function in </a:t>
            </a:r>
            <a:r>
              <a:rPr lang="en-US" sz="360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javascript</a:t>
            </a:r>
            <a:endParaRPr lang="en-US" sz="36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71500" indent="-571500">
              <a:buClr>
                <a:schemeClr val="dk1"/>
              </a:buClr>
              <a:buSzPts val="3600"/>
              <a:buFont typeface="Noto Sans Symbols"/>
              <a:buChar char="✔"/>
            </a:pPr>
            <a:r>
              <a:rPr lang="en-US" sz="36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shuffling of the background image of the website we utilize the website </a:t>
            </a:r>
            <a:r>
              <a:rPr lang="en-US" sz="3600" i="1" dirty="0" smtClean="0">
                <a:solidFill>
                  <a:schemeClr val="accent1">
                    <a:lumMod val="50000"/>
                  </a:schemeClr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  <a:hlinkClick r:id="rId3"/>
              </a:rPr>
              <a:t>https://source.unsplash.com</a:t>
            </a:r>
            <a:endParaRPr lang="en-US" sz="3600" i="1" dirty="0" smtClean="0">
              <a:solidFill>
                <a:schemeClr val="accent1">
                  <a:lumMod val="50000"/>
                </a:schemeClr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marL="571500" indent="-571500">
              <a:buClr>
                <a:schemeClr val="dk1"/>
              </a:buClr>
              <a:buSzPts val="3600"/>
              <a:buFont typeface="Noto Sans Symbols"/>
              <a:buChar char="✔"/>
            </a:pPr>
            <a:endParaRPr lang="en-US" sz="3600" i="1" dirty="0" smtClean="0">
              <a:solidFill>
                <a:schemeClr val="accent1">
                  <a:lumMod val="50000"/>
                </a:schemeClr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marL="571500" indent="-571500">
              <a:buClr>
                <a:schemeClr val="dk1"/>
              </a:buClr>
              <a:buSzPts val="3600"/>
              <a:buFont typeface="Noto Sans Symbols"/>
              <a:buChar char="✔"/>
            </a:pPr>
            <a:endParaRPr lang="en-US" sz="3600" i="1" dirty="0" smtClean="0">
              <a:solidFill>
                <a:schemeClr val="accent1">
                  <a:lumMod val="50000"/>
                </a:schemeClr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endParaRPr lang="en-US" sz="36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endParaRPr lang="en-US" sz="3600" b="1" dirty="0" smtClean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571500" marR="0" lvl="0" indent="-571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Char char="✔"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721</TotalTime>
  <Words>780</Words>
  <Application>Microsoft Office PowerPoint</Application>
  <PresentationFormat>Custom</PresentationFormat>
  <Paragraphs>169</Paragraphs>
  <Slides>16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Output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DELL</cp:lastModifiedBy>
  <cp:revision>10</cp:revision>
  <dcterms:modified xsi:type="dcterms:W3CDTF">2021-12-13T17:53:40Z</dcterms:modified>
</cp:coreProperties>
</file>